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58" r:id="rId4"/>
    <p:sldId id="271" r:id="rId5"/>
    <p:sldId id="272" r:id="rId6"/>
    <p:sldId id="273" r:id="rId7"/>
    <p:sldId id="274" r:id="rId8"/>
    <p:sldId id="263" r:id="rId9"/>
    <p:sldId id="264" r:id="rId10"/>
    <p:sldId id="265" r:id="rId11"/>
    <p:sldId id="27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reth Cort" initials="GC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121"/>
    <a:srgbClr val="009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3" autoAdjust="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5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355" y="2268965"/>
            <a:ext cx="77724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921" y="6247738"/>
            <a:ext cx="1208503" cy="2314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39140"/>
            <a:ext cx="4952999" cy="1518859"/>
          </a:xfrm>
          <a:prstGeom prst="rect">
            <a:avLst/>
          </a:prstGeom>
        </p:spPr>
      </p:pic>
      <p:pic>
        <p:nvPicPr>
          <p:cNvPr id="6" name="Picture 5" descr="logo-b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394" y="271314"/>
            <a:ext cx="1543061" cy="689597"/>
          </a:xfrm>
          <a:prstGeom prst="rect">
            <a:avLst/>
          </a:prstGeom>
        </p:spPr>
      </p:pic>
      <p:pic>
        <p:nvPicPr>
          <p:cNvPr id="8" name="Picture 7" descr="SID-logo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180" y="172735"/>
            <a:ext cx="2901773" cy="173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67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89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66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76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68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85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7253"/>
            <a:ext cx="8229600" cy="1143000"/>
          </a:xfrm>
        </p:spPr>
        <p:txBody>
          <a:bodyPr/>
          <a:lstStyle>
            <a:lvl1pPr algn="l">
              <a:defRPr>
                <a:solidFill>
                  <a:srgbClr val="009DE0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815"/>
            <a:ext cx="8229600" cy="3583709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5" name="Picture 4" descr="logo-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239" y="271315"/>
            <a:ext cx="902963" cy="403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108" y="6411611"/>
            <a:ext cx="886415" cy="16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98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17253"/>
            <a:ext cx="8229600" cy="3583709"/>
          </a:xfrm>
        </p:spPr>
        <p:txBody>
          <a:bodyPr/>
          <a:lstStyle>
            <a:lvl1pPr algn="ctr">
              <a:defRPr>
                <a:latin typeface="Arial"/>
                <a:cs typeface="Arial"/>
              </a:defRPr>
            </a:lvl1pPr>
            <a:lvl2pPr algn="ctr">
              <a:defRPr>
                <a:latin typeface="Arial"/>
                <a:cs typeface="Arial"/>
              </a:defRPr>
            </a:lvl2pPr>
            <a:lvl3pPr algn="ctr">
              <a:defRPr>
                <a:latin typeface="Arial"/>
                <a:cs typeface="Arial"/>
              </a:defRPr>
            </a:lvl3pPr>
            <a:lvl4pPr algn="ctr">
              <a:defRPr>
                <a:latin typeface="Arial"/>
                <a:cs typeface="Arial"/>
              </a:defRPr>
            </a:lvl4pPr>
            <a:lvl5pPr algn="ctr"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4" name="Picture 3" descr="logo-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239" y="271315"/>
            <a:ext cx="902963" cy="403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108" y="6411611"/>
            <a:ext cx="886415" cy="16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99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009D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7253"/>
            <a:ext cx="82296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815"/>
            <a:ext cx="8229600" cy="358370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240" y="271315"/>
            <a:ext cx="902961" cy="403536"/>
          </a:xfrm>
          <a:prstGeom prst="rect">
            <a:avLst/>
          </a:prstGeom>
        </p:spPr>
      </p:pic>
      <p:pic>
        <p:nvPicPr>
          <p:cNvPr id="6" name="Picture 5" descr="SID-w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108" y="6411611"/>
            <a:ext cx="886415" cy="16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70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9D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17253"/>
            <a:ext cx="8229600" cy="3583709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  <a:latin typeface="Arial"/>
                <a:cs typeface="Arial"/>
              </a:defRPr>
            </a:lvl1pPr>
            <a:lvl2pPr algn="ctr">
              <a:defRPr>
                <a:solidFill>
                  <a:srgbClr val="FFFFFF"/>
                </a:solidFill>
                <a:latin typeface="Arial"/>
                <a:cs typeface="Arial"/>
              </a:defRPr>
            </a:lvl2pPr>
            <a:lvl3pPr algn="ctr">
              <a:defRPr>
                <a:solidFill>
                  <a:srgbClr val="FFFFFF"/>
                </a:solidFill>
                <a:latin typeface="Arial"/>
                <a:cs typeface="Arial"/>
              </a:defRPr>
            </a:lvl3pPr>
            <a:lvl4pPr algn="ctr">
              <a:defRPr>
                <a:solidFill>
                  <a:srgbClr val="FFFFFF"/>
                </a:solidFill>
                <a:latin typeface="Arial"/>
                <a:cs typeface="Arial"/>
              </a:defRPr>
            </a:lvl4pPr>
            <a:lvl5pPr algn="ctr">
              <a:defRPr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240" y="271315"/>
            <a:ext cx="902961" cy="403536"/>
          </a:xfrm>
          <a:prstGeom prst="rect">
            <a:avLst/>
          </a:prstGeom>
        </p:spPr>
      </p:pic>
      <p:pic>
        <p:nvPicPr>
          <p:cNvPr id="6" name="Picture 5" descr="SID-w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108" y="6411611"/>
            <a:ext cx="886415" cy="16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28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15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2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73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21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C27AB-B4C3-014F-9161-8F150AC05DEC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29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gif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27764"/>
            <a:ext cx="6267113" cy="976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17" y="1780857"/>
            <a:ext cx="7772400" cy="1470025"/>
          </a:xfrm>
        </p:spPr>
        <p:txBody>
          <a:bodyPr/>
          <a:lstStyle/>
          <a:p>
            <a:r>
              <a:rPr lang="en-US" dirty="0" smtClean="0"/>
              <a:t>The Power of Image</a:t>
            </a:r>
            <a:endParaRPr lang="en-US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66832" y="3485096"/>
            <a:ext cx="4149904" cy="1966798"/>
            <a:chOff x="107532714" y="107549043"/>
            <a:chExt cx="4702628" cy="2435426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 rot="-433198">
              <a:off x="107532714" y="107838047"/>
              <a:ext cx="1931068" cy="2058334"/>
              <a:chOff x="107532714" y="107838047"/>
              <a:chExt cx="1931068" cy="2058334"/>
            </a:xfrm>
          </p:grpSpPr>
          <p:sp>
            <p:nvSpPr>
              <p:cNvPr id="10" name="Rectangle 4"/>
              <p:cNvSpPr>
                <a:spLocks noChangeArrowheads="1"/>
              </p:cNvSpPr>
              <p:nvPr/>
            </p:nvSpPr>
            <p:spPr bwMode="auto">
              <a:xfrm>
                <a:off x="107532714" y="107838047"/>
                <a:ext cx="1931068" cy="2058334"/>
              </a:xfrm>
              <a:prstGeom prst="rect">
                <a:avLst/>
              </a:prstGeom>
              <a:solidFill>
                <a:srgbClr val="FFFFFF"/>
              </a:solidFill>
              <a:ln w="31750" algn="ctr">
                <a:solidFill>
                  <a:srgbClr val="ED7D3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pic>
            <p:nvPicPr>
              <p:cNvPr id="1029" name="Picture 5" descr="108_35671_1500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639708" y="107950722"/>
                <a:ext cx="1706766" cy="16032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09080920" y="107549043"/>
              <a:ext cx="1931068" cy="2058335"/>
              <a:chOff x="109080920" y="107549043"/>
              <a:chExt cx="1931068" cy="2058335"/>
            </a:xfrm>
          </p:grpSpPr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109080920" y="107549043"/>
                <a:ext cx="1931068" cy="2058335"/>
              </a:xfrm>
              <a:prstGeom prst="rect">
                <a:avLst/>
              </a:prstGeom>
              <a:solidFill>
                <a:srgbClr val="FFFFFF"/>
              </a:solidFill>
              <a:ln w="31750" algn="ctr">
                <a:solidFill>
                  <a:srgbClr val="5B9BD5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pic>
            <p:nvPicPr>
              <p:cNvPr id="1032" name="Picture 8" descr="135_35685_full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189532" y="107639531"/>
                <a:ext cx="1704065" cy="16171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 rot="267263">
              <a:off x="110304274" y="107926134"/>
              <a:ext cx="1931068" cy="2058335"/>
            </a:xfrm>
            <a:prstGeom prst="rect">
              <a:avLst/>
            </a:prstGeom>
            <a:solidFill>
              <a:srgbClr val="FFFFFF"/>
            </a:solidFill>
            <a:ln w="31750" algn="ctr">
              <a:solidFill>
                <a:srgbClr val="ED7D3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34" name="Picture 10" descr="101_35668_full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67263">
              <a:off x="110404118" y="108036556"/>
              <a:ext cx="1731380" cy="1661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=""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4578415" y="3432991"/>
            <a:ext cx="4284752" cy="2050350"/>
            <a:chOff x="107115803" y="110464600"/>
            <a:chExt cx="4967141" cy="2432959"/>
          </a:xfrm>
        </p:grpSpPr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 rot="-618943">
              <a:off x="107115803" y="110744697"/>
              <a:ext cx="1967526" cy="1977015"/>
            </a:xfrm>
            <a:prstGeom prst="rect">
              <a:avLst/>
            </a:prstGeom>
            <a:solidFill>
              <a:srgbClr val="FFFFFF"/>
            </a:solidFill>
            <a:ln w="31750" algn="ctr">
              <a:solidFill>
                <a:srgbClr val="5B9BD5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37" name="Picture 13" descr="198_35716_1500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618943">
              <a:off x="107192740" y="110845354"/>
              <a:ext cx="1756718" cy="1524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=""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108713983" y="110464600"/>
              <a:ext cx="1967526" cy="1977015"/>
            </a:xfrm>
            <a:prstGeom prst="rect">
              <a:avLst/>
            </a:prstGeom>
            <a:solidFill>
              <a:srgbClr val="FFFFFF"/>
            </a:solidFill>
            <a:ln w="31750" algn="ctr">
              <a:solidFill>
                <a:srgbClr val="ED7D3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39" name="Picture 15" descr="290_35762_1500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14892" y="110582537"/>
              <a:ext cx="1754749" cy="1534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=""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 rot="336466">
              <a:off x="110115418" y="110920544"/>
              <a:ext cx="1967526" cy="1977015"/>
            </a:xfrm>
            <a:prstGeom prst="rect">
              <a:avLst/>
            </a:prstGeom>
            <a:solidFill>
              <a:srgbClr val="FFFFFF"/>
            </a:solidFill>
            <a:ln w="31750" algn="ctr">
              <a:solidFill>
                <a:srgbClr val="5B9BD5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41" name="Picture 17" descr="173_35704_full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36466">
              <a:off x="110229785" y="111014166"/>
              <a:ext cx="1759545" cy="1596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=""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59233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/>
          <p:cNvSpPr/>
          <p:nvPr/>
        </p:nvSpPr>
        <p:spPr>
          <a:xfrm>
            <a:off x="-685525" y="1331842"/>
            <a:ext cx="8837487" cy="2662187"/>
          </a:xfrm>
          <a:prstGeom prst="parallelogram">
            <a:avLst/>
          </a:prstGeom>
          <a:solidFill>
            <a:srgbClr val="F681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866" y="-2171"/>
            <a:ext cx="218579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68121"/>
                </a:solidFill>
              </a:rPr>
              <a:t>Sexting</a:t>
            </a:r>
            <a:endParaRPr lang="en-US" dirty="0">
              <a:solidFill>
                <a:srgbClr val="F6812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5866" y="1494556"/>
            <a:ext cx="1803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Arial"/>
                <a:cs typeface="Arial"/>
              </a:rPr>
              <a:t>Risks</a:t>
            </a:r>
            <a:endParaRPr lang="en-GB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966966"/>
            <a:ext cx="78817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/>
                <a:cs typeface="Arial"/>
              </a:rPr>
              <a:t>Creating, distributing or possessing an indecent image of a child – against the law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/>
                <a:cs typeface="Arial"/>
              </a:rPr>
              <a:t>UK Police position – first time offenders should not face prosecution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/>
                <a:cs typeface="Arial"/>
              </a:rPr>
              <a:t>Emotional and psychological damage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/>
                <a:cs typeface="Arial"/>
              </a:rPr>
              <a:t>Reputational damage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/>
                <a:cs typeface="Arial"/>
              </a:rPr>
              <a:t>Online manipulation/extortion</a:t>
            </a:r>
            <a:endParaRPr lang="en-GB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Picture 2" descr="Phone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335"/>
          <a:stretch/>
        </p:blipFill>
        <p:spPr>
          <a:xfrm>
            <a:off x="5517966" y="3994030"/>
            <a:ext cx="2487347" cy="28553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1910" y="6106021"/>
            <a:ext cx="4432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009DE0"/>
                </a:solidFill>
                <a:latin typeface="Arial"/>
                <a:cs typeface="Arial"/>
              </a:rPr>
              <a:t>www.saferinternet.org.uk</a:t>
            </a:r>
            <a:r>
              <a:rPr lang="en-GB" sz="2000" b="1" dirty="0">
                <a:solidFill>
                  <a:srgbClr val="009DE0"/>
                </a:solidFill>
                <a:latin typeface="Arial"/>
                <a:cs typeface="Arial"/>
              </a:rPr>
              <a:t>/</a:t>
            </a:r>
            <a:r>
              <a:rPr lang="en-GB" sz="2000" b="1" dirty="0" err="1">
                <a:solidFill>
                  <a:srgbClr val="009DE0"/>
                </a:solidFill>
                <a:latin typeface="Arial"/>
                <a:cs typeface="Arial"/>
              </a:rPr>
              <a:t>sexting</a:t>
            </a:r>
            <a:endParaRPr lang="en-GB" sz="2000" b="1" dirty="0">
              <a:solidFill>
                <a:srgbClr val="009DE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4517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1910" y="6106021"/>
            <a:ext cx="4432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009DE0"/>
                </a:solidFill>
                <a:latin typeface="Arial"/>
                <a:cs typeface="Arial"/>
              </a:rPr>
              <a:t>www.saferinternet.org.uk</a:t>
            </a:r>
            <a:r>
              <a:rPr lang="en-GB" sz="2000" b="1" dirty="0">
                <a:solidFill>
                  <a:srgbClr val="009DE0"/>
                </a:solidFill>
                <a:latin typeface="Arial"/>
                <a:cs typeface="Arial"/>
              </a:rPr>
              <a:t>/</a:t>
            </a:r>
            <a:r>
              <a:rPr lang="en-GB" sz="2000" b="1" dirty="0" err="1">
                <a:solidFill>
                  <a:srgbClr val="009DE0"/>
                </a:solidFill>
                <a:latin typeface="Arial"/>
                <a:cs typeface="Arial"/>
              </a:rPr>
              <a:t>sexting</a:t>
            </a:r>
            <a:endParaRPr lang="en-GB" sz="2000" b="1" dirty="0">
              <a:solidFill>
                <a:srgbClr val="009DE0"/>
              </a:solidFill>
              <a:latin typeface="Arial"/>
              <a:cs typeface="Arial"/>
            </a:endParaRPr>
          </a:p>
        </p:txBody>
      </p:sp>
      <p:sp>
        <p:nvSpPr>
          <p:cNvPr id="7" name="Parallelogram 6"/>
          <p:cNvSpPr/>
          <p:nvPr/>
        </p:nvSpPr>
        <p:spPr>
          <a:xfrm>
            <a:off x="1530901" y="1289246"/>
            <a:ext cx="8837487" cy="2737636"/>
          </a:xfrm>
          <a:prstGeom prst="parallelogram">
            <a:avLst/>
          </a:prstGeom>
          <a:solidFill>
            <a:srgbClr val="009D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9DE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25565" y="1380791"/>
            <a:ext cx="1803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Arial"/>
                <a:cs typeface="Arial"/>
              </a:rPr>
              <a:t>Advice</a:t>
            </a:r>
            <a:endParaRPr lang="en-GB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25565" y="237791"/>
            <a:ext cx="231581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9DE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/>
              <a:t>Sexting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109229" y="2016747"/>
            <a:ext cx="68558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/>
                <a:cs typeface="Arial"/>
              </a:rPr>
              <a:t>Talk to your child about the risks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/>
                <a:cs typeface="Arial"/>
              </a:rPr>
              <a:t>Seek help from the school/Police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/>
                <a:cs typeface="Arial"/>
              </a:rPr>
              <a:t>ZIPIT app from </a:t>
            </a:r>
            <a:r>
              <a:rPr lang="en-GB" dirty="0" err="1" smtClean="0">
                <a:solidFill>
                  <a:schemeClr val="bg1"/>
                </a:solidFill>
                <a:latin typeface="Arial"/>
                <a:cs typeface="Arial"/>
              </a:rPr>
              <a:t>Childline</a:t>
            </a:r>
            <a:endParaRPr lang="en-GB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/>
                <a:cs typeface="Arial"/>
              </a:rPr>
              <a:t>‘So You Got Naked Online’ – advice for young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/>
                <a:cs typeface="Arial"/>
              </a:rPr>
              <a:t>Report suspected grooming to Police/CEOP</a:t>
            </a:r>
          </a:p>
        </p:txBody>
      </p:sp>
      <p:pic>
        <p:nvPicPr>
          <p:cNvPr id="10" name="Picture 9" descr="Pho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0483" y="4224130"/>
            <a:ext cx="2345127" cy="397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3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5757" y="855812"/>
            <a:ext cx="7338134" cy="59926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I do right now?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021229" y="3311209"/>
            <a:ext cx="41769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/>
                <a:cs typeface="Arial"/>
              </a:rPr>
              <a:t>Open dialogue with your child</a:t>
            </a:r>
          </a:p>
          <a:p>
            <a:r>
              <a:rPr lang="en-GB" sz="2000" dirty="0" smtClean="0">
                <a:latin typeface="Arial"/>
                <a:cs typeface="Arial"/>
              </a:rPr>
              <a:t>Family agreement</a:t>
            </a:r>
          </a:p>
          <a:p>
            <a:r>
              <a:rPr lang="en-GB" sz="2000" dirty="0" smtClean="0">
                <a:latin typeface="Arial"/>
                <a:cs typeface="Arial"/>
              </a:rPr>
              <a:t>Consider filtering and blocking software</a:t>
            </a:r>
          </a:p>
          <a:p>
            <a:r>
              <a:rPr lang="en-GB" sz="2000" dirty="0" smtClean="0">
                <a:latin typeface="Arial"/>
                <a:cs typeface="Arial"/>
              </a:rPr>
              <a:t>Think before you/they post</a:t>
            </a:r>
          </a:p>
          <a:p>
            <a:r>
              <a:rPr lang="en-GB" sz="2000" dirty="0" smtClean="0">
                <a:latin typeface="Arial"/>
                <a:cs typeface="Arial"/>
              </a:rPr>
              <a:t>Understand the laws</a:t>
            </a:r>
          </a:p>
          <a:p>
            <a:r>
              <a:rPr lang="en-GB" sz="2000" dirty="0" smtClean="0">
                <a:latin typeface="Arial"/>
                <a:cs typeface="Arial"/>
              </a:rPr>
              <a:t>Privacy settings and reporting</a:t>
            </a:r>
          </a:p>
          <a:p>
            <a:r>
              <a:rPr lang="en-GB" sz="2000" dirty="0" smtClean="0">
                <a:latin typeface="Arial"/>
                <a:cs typeface="Arial"/>
              </a:rPr>
              <a:t>Save the evidence and report the incident</a:t>
            </a:r>
          </a:p>
          <a:p>
            <a:r>
              <a:rPr lang="en-GB" sz="2000" dirty="0" smtClean="0">
                <a:latin typeface="Arial"/>
                <a:cs typeface="Arial"/>
              </a:rPr>
              <a:t>Know where to get help</a:t>
            </a:r>
          </a:p>
          <a:p>
            <a:r>
              <a:rPr lang="en-GB" sz="2000" dirty="0" smtClean="0">
                <a:latin typeface="Arial"/>
                <a:cs typeface="Arial"/>
              </a:rPr>
              <a:t>Watch SID TV clips</a:t>
            </a:r>
            <a:endParaRPr lang="en-GB" sz="2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3661" y="2468352"/>
            <a:ext cx="2838194" cy="28228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67888" y="2973515"/>
            <a:ext cx="24096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up to the UK Safer Internet Centre newsletter at:</a:t>
            </a:r>
          </a:p>
          <a:p>
            <a:endParaRPr lang="en-GB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saferinternet.org.uk</a:t>
            </a:r>
          </a:p>
        </p:txBody>
      </p:sp>
      <p:sp>
        <p:nvSpPr>
          <p:cNvPr id="6" name="Oval 5"/>
          <p:cNvSpPr/>
          <p:nvPr/>
        </p:nvSpPr>
        <p:spPr>
          <a:xfrm>
            <a:off x="832647" y="3424220"/>
            <a:ext cx="195398" cy="195398"/>
          </a:xfrm>
          <a:prstGeom prst="ellipse">
            <a:avLst/>
          </a:prstGeom>
          <a:noFill/>
          <a:ln>
            <a:solidFill>
              <a:srgbClr val="009DE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25831" y="3724162"/>
            <a:ext cx="195398" cy="195398"/>
          </a:xfrm>
          <a:prstGeom prst="ellipse">
            <a:avLst/>
          </a:prstGeom>
          <a:noFill/>
          <a:ln>
            <a:solidFill>
              <a:srgbClr val="009DE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825831" y="4020492"/>
            <a:ext cx="195398" cy="195398"/>
          </a:xfrm>
          <a:prstGeom prst="ellipse">
            <a:avLst/>
          </a:prstGeom>
          <a:noFill/>
          <a:ln>
            <a:solidFill>
              <a:srgbClr val="009DE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25831" y="4606447"/>
            <a:ext cx="195398" cy="195398"/>
          </a:xfrm>
          <a:prstGeom prst="ellipse">
            <a:avLst/>
          </a:prstGeom>
          <a:noFill/>
          <a:ln>
            <a:solidFill>
              <a:srgbClr val="009DE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25831" y="4927769"/>
            <a:ext cx="195398" cy="195398"/>
          </a:xfrm>
          <a:prstGeom prst="ellipse">
            <a:avLst/>
          </a:prstGeom>
          <a:noFill/>
          <a:ln>
            <a:solidFill>
              <a:srgbClr val="009DE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25831" y="5248395"/>
            <a:ext cx="195398" cy="195398"/>
          </a:xfrm>
          <a:prstGeom prst="ellipse">
            <a:avLst/>
          </a:prstGeom>
          <a:noFill/>
          <a:ln>
            <a:solidFill>
              <a:srgbClr val="009DE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825831" y="5559342"/>
            <a:ext cx="195398" cy="195398"/>
          </a:xfrm>
          <a:prstGeom prst="ellipse">
            <a:avLst/>
          </a:prstGeom>
          <a:noFill/>
          <a:ln>
            <a:solidFill>
              <a:srgbClr val="009DE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25831" y="6152002"/>
            <a:ext cx="195398" cy="195398"/>
          </a:xfrm>
          <a:prstGeom prst="ellipse">
            <a:avLst/>
          </a:prstGeom>
          <a:noFill/>
          <a:ln>
            <a:solidFill>
              <a:srgbClr val="009DE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825831" y="6470543"/>
            <a:ext cx="195398" cy="195398"/>
          </a:xfrm>
          <a:prstGeom prst="ellipse">
            <a:avLst/>
          </a:prstGeom>
          <a:noFill/>
          <a:ln>
            <a:solidFill>
              <a:srgbClr val="009DE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705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9919"/>
            <a:ext cx="8229600" cy="1143000"/>
          </a:xfrm>
        </p:spPr>
        <p:txBody>
          <a:bodyPr/>
          <a:lstStyle/>
          <a:p>
            <a:r>
              <a:rPr lang="en-US" dirty="0" smtClean="0"/>
              <a:t>Want more information?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490373" y="2104687"/>
            <a:ext cx="4239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/>
                <a:cs typeface="Arial"/>
              </a:rPr>
              <a:t>We are happy to answer questions!</a:t>
            </a:r>
          </a:p>
          <a:p>
            <a:r>
              <a:rPr lang="en-GB" sz="2000" b="1" dirty="0" smtClean="0">
                <a:latin typeface="Arial"/>
                <a:cs typeface="Arial"/>
              </a:rPr>
              <a:t>education@childnet.com</a:t>
            </a:r>
            <a:endParaRPr lang="en-GB" sz="2000" b="1" dirty="0">
              <a:latin typeface="Arial"/>
              <a:cs typeface="Arial"/>
            </a:endParaRPr>
          </a:p>
        </p:txBody>
      </p:sp>
      <p:pic>
        <p:nvPicPr>
          <p:cNvPr id="4" name="Picture 3" descr="Artboard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299" y="2028449"/>
            <a:ext cx="810729" cy="8107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90373" y="3101350"/>
            <a:ext cx="423945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"/>
                <a:cs typeface="Arial"/>
              </a:rPr>
              <a:t>www.saferinternet.org.uk</a:t>
            </a:r>
          </a:p>
          <a:p>
            <a:r>
              <a:rPr lang="en-GB" sz="2000" b="1" dirty="0" smtClean="0">
                <a:latin typeface="Arial"/>
                <a:cs typeface="Arial"/>
              </a:rPr>
              <a:t>www.childnet.com</a:t>
            </a:r>
            <a:endParaRPr lang="en-GB" sz="2000" b="1" dirty="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299" y="3025112"/>
            <a:ext cx="810729" cy="81072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4130841"/>
            <a:ext cx="2294576" cy="540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9DE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 dirty="0" smtClean="0"/>
              <a:t>Follow us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475775" y="4936564"/>
            <a:ext cx="4239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"/>
                <a:cs typeface="Arial"/>
              </a:rPr>
              <a:t>saferinternetuk</a:t>
            </a:r>
            <a:endParaRPr lang="en-GB" sz="2000" b="1" dirty="0"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78" y="4743548"/>
            <a:ext cx="802370" cy="8107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02768" y="5920828"/>
            <a:ext cx="423945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"/>
                <a:cs typeface="Arial"/>
              </a:rPr>
              <a:t>@UK_SIC</a:t>
            </a:r>
            <a:endParaRPr lang="en-GB" sz="2000" b="1" dirty="0">
              <a:latin typeface="Arial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299" y="5740211"/>
            <a:ext cx="810729" cy="810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4552" y="5740211"/>
            <a:ext cx="802370" cy="8107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15067" y="6290160"/>
            <a:ext cx="1113972" cy="380812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9405" y="5920828"/>
            <a:ext cx="2905260" cy="56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62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reative commons licenc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6374" y="5914526"/>
            <a:ext cx="1200151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379387" y="5929745"/>
            <a:ext cx="34380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700" b="1" i="0" strike="noStrike" cap="none" normalizeH="0" baseline="0" dirty="0" smtClean="0">
                <a:ln>
                  <a:noFill/>
                </a:ln>
                <a:effectLst/>
                <a:latin typeface="Arial"/>
                <a:cs typeface="Arial"/>
              </a:rPr>
              <a:t>Safer Internet Day 2017 Education Packs</a:t>
            </a:r>
            <a:r>
              <a:rPr kumimoji="0" lang="en-GB" altLang="en-US" sz="700" b="0" i="0" strike="noStrike" cap="none" normalizeH="0" baseline="0" dirty="0" smtClean="0">
                <a:ln>
                  <a:noFill/>
                </a:ln>
                <a:effectLst/>
                <a:latin typeface="Arial"/>
                <a:cs typeface="Arial"/>
              </a:rPr>
              <a:t> </a:t>
            </a:r>
            <a:br>
              <a:rPr kumimoji="0" lang="en-GB" altLang="en-US" sz="700" b="0" i="0" strike="noStrike" cap="none" normalizeH="0" baseline="0" dirty="0" smtClean="0">
                <a:ln>
                  <a:noFill/>
                </a:ln>
                <a:effectLst/>
                <a:latin typeface="Arial"/>
                <a:cs typeface="Arial"/>
              </a:rPr>
            </a:br>
            <a:r>
              <a:rPr kumimoji="0" lang="en-GB" altLang="en-US" sz="700" b="0" i="0" strike="noStrike" cap="none" normalizeH="0" baseline="0" dirty="0" smtClean="0">
                <a:ln>
                  <a:noFill/>
                </a:ln>
                <a:effectLst/>
                <a:latin typeface="Arial"/>
                <a:cs typeface="Arial"/>
              </a:rPr>
              <a:t>by </a:t>
            </a:r>
            <a:r>
              <a:rPr kumimoji="0" lang="en-GB" altLang="en-US" sz="700" b="1" i="0" strike="noStrike" cap="none" normalizeH="0" baseline="0" dirty="0" smtClean="0">
                <a:ln>
                  <a:noFill/>
                </a:ln>
                <a:effectLst/>
                <a:latin typeface="Arial"/>
                <a:cs typeface="Arial"/>
              </a:rPr>
              <a:t>UK Safer Internet Centre </a:t>
            </a:r>
            <a:r>
              <a:rPr kumimoji="0" lang="en-GB" altLang="en-US" sz="700" b="0" i="0" strike="noStrike" cap="none" normalizeH="0" baseline="0" dirty="0" smtClean="0">
                <a:ln>
                  <a:noFill/>
                </a:ln>
                <a:effectLst/>
                <a:latin typeface="Arial"/>
                <a:cs typeface="Arial"/>
              </a:rPr>
              <a:t>is licensed under a</a:t>
            </a:r>
            <a:br>
              <a:rPr kumimoji="0" lang="en-GB" altLang="en-US" sz="700" b="0" i="0" strike="noStrike" cap="none" normalizeH="0" baseline="0" dirty="0" smtClean="0">
                <a:ln>
                  <a:noFill/>
                </a:ln>
                <a:effectLst/>
                <a:latin typeface="Arial"/>
                <a:cs typeface="Arial"/>
              </a:rPr>
            </a:br>
            <a:r>
              <a:rPr kumimoji="0" lang="en-GB" altLang="en-US" sz="700" b="0" i="0" strike="noStrike" cap="none" normalizeH="0" baseline="0" dirty="0" smtClean="0">
                <a:ln>
                  <a:noFill/>
                </a:ln>
                <a:effectLst/>
                <a:latin typeface="Arial"/>
                <a:cs typeface="Arial"/>
              </a:rPr>
              <a:t>Creative Commons Attribution-</a:t>
            </a:r>
            <a:r>
              <a:rPr kumimoji="0" lang="en-GB" altLang="en-US" sz="700" b="0" i="0" strike="noStrike" cap="none" normalizeH="0" baseline="0" dirty="0" err="1" smtClean="0">
                <a:ln>
                  <a:noFill/>
                </a:ln>
                <a:effectLst/>
                <a:latin typeface="Arial"/>
                <a:cs typeface="Arial"/>
              </a:rPr>
              <a:t>NonCommercial</a:t>
            </a:r>
            <a:r>
              <a:rPr kumimoji="0" lang="en-GB" altLang="en-US" sz="700" b="0" i="0" strike="noStrike" cap="none" normalizeH="0" baseline="0" dirty="0" smtClean="0">
                <a:ln>
                  <a:noFill/>
                </a:ln>
                <a:effectLst/>
                <a:latin typeface="Arial"/>
                <a:cs typeface="Arial"/>
              </a:rPr>
              <a:t>-</a:t>
            </a:r>
            <a:r>
              <a:rPr kumimoji="0" lang="en-GB" altLang="en-US" sz="700" b="0" i="0" strike="noStrike" cap="none" normalizeH="0" baseline="0" dirty="0" err="1" smtClean="0">
                <a:ln>
                  <a:noFill/>
                </a:ln>
                <a:effectLst/>
                <a:latin typeface="Arial"/>
                <a:cs typeface="Arial"/>
              </a:rPr>
              <a:t>ShareAlike</a:t>
            </a:r>
            <a:r>
              <a:rPr kumimoji="0" lang="en-GB" altLang="en-US" sz="700" b="0" i="0" strike="noStrike" cap="none" normalizeH="0" baseline="0" dirty="0" smtClean="0">
                <a:ln>
                  <a:noFill/>
                </a:ln>
                <a:effectLst/>
                <a:latin typeface="Arial"/>
                <a:cs typeface="Arial"/>
              </a:rPr>
              <a:t> 4.0 International License.</a:t>
            </a:r>
            <a:endParaRPr kumimoji="0" lang="en-US" altLang="en-US" sz="1800" b="0" i="0" strike="noStrike" cap="none" normalizeH="0" baseline="0" dirty="0" smtClean="0">
              <a:ln>
                <a:noFill/>
              </a:ln>
              <a:effectLst/>
              <a:latin typeface="Arial"/>
              <a:cs typeface="Arial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9237" y="4861514"/>
            <a:ext cx="3925957" cy="54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42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05253" y="642629"/>
            <a:ext cx="7733494" cy="162459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There are now more ways than ever before to create, edit and share images and videos online.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6895" y="2426478"/>
            <a:ext cx="1152655" cy="11296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2686" y="4004635"/>
            <a:ext cx="1096864" cy="10936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5608" y="2479360"/>
            <a:ext cx="1100983" cy="1100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7083" y="2426478"/>
            <a:ext cx="1171656" cy="11538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7706" y="2348342"/>
            <a:ext cx="1232001" cy="12320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0882" y="5397184"/>
            <a:ext cx="1097650" cy="8945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0956" y="3958106"/>
            <a:ext cx="1164483" cy="11644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3256" y="4108329"/>
            <a:ext cx="1158119" cy="9385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8739" y="5404349"/>
            <a:ext cx="937541" cy="9375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3734" y="4195035"/>
            <a:ext cx="1557424" cy="7530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1" y="5325316"/>
            <a:ext cx="1099928" cy="109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6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know…</a:t>
            </a:r>
            <a:endParaRPr lang="en-US" dirty="0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1758404" y="4658568"/>
            <a:ext cx="2159089" cy="1084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rgbClr val="FFFFFF"/>
                </a:solidFill>
              </a:rPr>
              <a:t>1.8 million images are uploaded to the internet every day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5177217" y="4961250"/>
            <a:ext cx="2318704" cy="1084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rgbClr val="FFFFFF"/>
                </a:solidFill>
              </a:rPr>
              <a:t>300 million photos are uploaded to Facebook every day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370" y="2349229"/>
            <a:ext cx="2664867" cy="2461739"/>
          </a:xfrm>
          <a:prstGeom prst="rect">
            <a:avLst/>
          </a:prstGeom>
        </p:spPr>
      </p:pic>
      <p:sp>
        <p:nvSpPr>
          <p:cNvPr id="15" name="Content Placeholder 3"/>
          <p:cNvSpPr>
            <a:spLocks noGrp="1"/>
          </p:cNvSpPr>
          <p:nvPr>
            <p:ph idx="1"/>
          </p:nvPr>
        </p:nvSpPr>
        <p:spPr>
          <a:xfrm>
            <a:off x="751039" y="2408380"/>
            <a:ext cx="1971716" cy="2062546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>
                <a:solidFill>
                  <a:srgbClr val="FFFFFF"/>
                </a:solidFill>
              </a:rPr>
              <a:t>Images and videos get 8,500 likes and 1,000 comments per second on </a:t>
            </a:r>
            <a:r>
              <a:rPr lang="en-US" sz="1800" dirty="0" err="1" smtClean="0">
                <a:solidFill>
                  <a:srgbClr val="FFFFFF"/>
                </a:solidFill>
              </a:rPr>
              <a:t>Instagram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4089" y="2606426"/>
            <a:ext cx="2727324" cy="1699495"/>
          </a:xfrm>
          <a:prstGeom prst="rect">
            <a:avLst/>
          </a:prstGeom>
        </p:spPr>
      </p:pic>
      <p:sp>
        <p:nvSpPr>
          <p:cNvPr id="17" name="Content Placeholder 3"/>
          <p:cNvSpPr txBox="1">
            <a:spLocks/>
          </p:cNvSpPr>
          <p:nvPr/>
        </p:nvSpPr>
        <p:spPr>
          <a:xfrm>
            <a:off x="3586757" y="2743613"/>
            <a:ext cx="2159089" cy="1084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rgbClr val="FFFFFF"/>
                </a:solidFill>
              </a:rPr>
              <a:t>400 million snaps are sent on </a:t>
            </a:r>
            <a:r>
              <a:rPr lang="en-US" sz="1800" dirty="0" err="1" smtClean="0">
                <a:solidFill>
                  <a:srgbClr val="FFFFFF"/>
                </a:solidFill>
              </a:rPr>
              <a:t>Snapchat</a:t>
            </a:r>
            <a:r>
              <a:rPr lang="en-US" sz="1800" dirty="0" smtClean="0">
                <a:solidFill>
                  <a:srgbClr val="FFFFFF"/>
                </a:solidFill>
              </a:rPr>
              <a:t> each day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6544" y="2078112"/>
            <a:ext cx="2727324" cy="2488769"/>
          </a:xfrm>
          <a:prstGeom prst="rect">
            <a:avLst/>
          </a:prstGeom>
        </p:spPr>
      </p:pic>
      <p:sp>
        <p:nvSpPr>
          <p:cNvPr id="19" name="Content Placeholder 3"/>
          <p:cNvSpPr txBox="1">
            <a:spLocks/>
          </p:cNvSpPr>
          <p:nvPr/>
        </p:nvSpPr>
        <p:spPr>
          <a:xfrm>
            <a:off x="6529212" y="2236063"/>
            <a:ext cx="2159089" cy="16878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rgbClr val="FFFFFF"/>
                </a:solidFill>
              </a:rPr>
              <a:t>On </a:t>
            </a:r>
            <a:r>
              <a:rPr lang="en-US" sz="1800" dirty="0" err="1" smtClean="0">
                <a:solidFill>
                  <a:srgbClr val="FFFFFF"/>
                </a:solidFill>
              </a:rPr>
              <a:t>Instagram</a:t>
            </a:r>
            <a:r>
              <a:rPr lang="en-US" sz="1800" dirty="0" smtClean="0">
                <a:solidFill>
                  <a:srgbClr val="FFFFFF"/>
                </a:solidFill>
              </a:rPr>
              <a:t>, photos showing faces are 38% more likely to get ‘likes’ than photos without faces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0229" y="4966234"/>
            <a:ext cx="2727324" cy="1632679"/>
          </a:xfrm>
          <a:prstGeom prst="rect">
            <a:avLst/>
          </a:prstGeom>
        </p:spPr>
      </p:pic>
      <p:sp>
        <p:nvSpPr>
          <p:cNvPr id="22" name="Content Placeholder 3"/>
          <p:cNvSpPr txBox="1">
            <a:spLocks/>
          </p:cNvSpPr>
          <p:nvPr/>
        </p:nvSpPr>
        <p:spPr>
          <a:xfrm>
            <a:off x="5329617" y="5113650"/>
            <a:ext cx="2318704" cy="1084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rgbClr val="FFFFFF"/>
                </a:solidFill>
              </a:rPr>
              <a:t>300 million photos are uploaded to Facebook every day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4" name="Content Placeholder 3"/>
          <p:cNvSpPr txBox="1">
            <a:spLocks/>
          </p:cNvSpPr>
          <p:nvPr/>
        </p:nvSpPr>
        <p:spPr>
          <a:xfrm>
            <a:off x="1910804" y="4810968"/>
            <a:ext cx="2159089" cy="1084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rgbClr val="FFFFFF"/>
                </a:solidFill>
              </a:rPr>
              <a:t>1.8 million images are uploaded to the internet every day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248" y="4658568"/>
            <a:ext cx="2727324" cy="2290817"/>
          </a:xfrm>
          <a:prstGeom prst="rect">
            <a:avLst/>
          </a:prstGeom>
        </p:spPr>
      </p:pic>
      <p:sp>
        <p:nvSpPr>
          <p:cNvPr id="25" name="Content Placeholder 3"/>
          <p:cNvSpPr txBox="1">
            <a:spLocks/>
          </p:cNvSpPr>
          <p:nvPr/>
        </p:nvSpPr>
        <p:spPr>
          <a:xfrm>
            <a:off x="1425849" y="4915106"/>
            <a:ext cx="2644044" cy="1084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rgbClr val="FFFFFF"/>
                </a:solidFill>
              </a:rPr>
              <a:t>The equivalent of 110 years of live video is watched on Periscope every day. </a:t>
            </a:r>
          </a:p>
        </p:txBody>
      </p:sp>
    </p:spTree>
    <p:extLst>
      <p:ext uri="{BB962C8B-B14F-4D97-AF65-F5344CB8AC3E}">
        <p14:creationId xmlns:p14="http://schemas.microsoft.com/office/powerpoint/2010/main" val="1133198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7238" y="424910"/>
            <a:ext cx="4678222" cy="1729559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Why do people share images?</a:t>
            </a:r>
            <a:endParaRPr lang="en-US" sz="4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438619" y="808044"/>
            <a:ext cx="8705381" cy="2730482"/>
            <a:chOff x="438619" y="808044"/>
            <a:chExt cx="8705381" cy="273048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8440" y="808044"/>
              <a:ext cx="2505560" cy="240638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38619" y="3015306"/>
              <a:ext cx="56610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To get noticed? (likes and followers)</a:t>
              </a:r>
              <a:endParaRPr lang="en-US" sz="28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38619" y="1819195"/>
            <a:ext cx="7580867" cy="2634999"/>
            <a:chOff x="449722" y="1819195"/>
            <a:chExt cx="7580867" cy="263499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06205" y="1819195"/>
              <a:ext cx="2424384" cy="263499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49722" y="3550976"/>
              <a:ext cx="5451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To show people what you are up to</a:t>
              </a:r>
              <a:endParaRPr lang="en-US" sz="28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49722" y="771712"/>
            <a:ext cx="6881908" cy="2229692"/>
            <a:chOff x="438618" y="764923"/>
            <a:chExt cx="6881908" cy="222969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51692" y="764923"/>
              <a:ext cx="2268834" cy="10038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438618" y="2471395"/>
              <a:ext cx="31972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To share memories </a:t>
              </a:r>
              <a:endParaRPr lang="en-US" sz="2800" dirty="0"/>
            </a:p>
          </p:txBody>
        </p:sp>
      </p:grpSp>
      <p:sp>
        <p:nvSpPr>
          <p:cNvPr id="20" name="AutoShape 8" descr="Image result for free the our gir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438619" y="4094887"/>
            <a:ext cx="8481410" cy="2194512"/>
            <a:chOff x="438619" y="4094887"/>
            <a:chExt cx="8481410" cy="2194512"/>
          </a:xfrm>
        </p:grpSpPr>
        <p:sp>
          <p:nvSpPr>
            <p:cNvPr id="2" name="TextBox 1"/>
            <p:cNvSpPr txBox="1"/>
            <p:nvPr/>
          </p:nvSpPr>
          <p:spPr>
            <a:xfrm>
              <a:off x="438619" y="4094887"/>
              <a:ext cx="31972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To raise awareness</a:t>
              </a:r>
              <a:endParaRPr lang="en-US" sz="2800" dirty="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31299" y="4497852"/>
              <a:ext cx="2388730" cy="1791547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438619" y="4618107"/>
            <a:ext cx="5758594" cy="1973340"/>
            <a:chOff x="438619" y="4618107"/>
            <a:chExt cx="5758594" cy="1973340"/>
          </a:xfrm>
        </p:grpSpPr>
        <p:sp>
          <p:nvSpPr>
            <p:cNvPr id="12" name="TextBox 11"/>
            <p:cNvSpPr txBox="1"/>
            <p:nvPr/>
          </p:nvSpPr>
          <p:spPr>
            <a:xfrm>
              <a:off x="438619" y="4651248"/>
              <a:ext cx="36380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To boost confidence?</a:t>
              </a:r>
              <a:endParaRPr lang="en-US" sz="2800" dirty="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23873" y="4618107"/>
              <a:ext cx="1973340" cy="1973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497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91030" y="1962566"/>
            <a:ext cx="5113058" cy="4648794"/>
            <a:chOff x="2091030" y="2030606"/>
            <a:chExt cx="5113058" cy="464879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1030" y="2030606"/>
              <a:ext cx="5113058" cy="464879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612692">
              <a:off x="2623150" y="2611385"/>
              <a:ext cx="4242058" cy="288795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572" y="318300"/>
            <a:ext cx="8229600" cy="1143000"/>
          </a:xfrm>
        </p:spPr>
        <p:txBody>
          <a:bodyPr/>
          <a:lstStyle/>
          <a:p>
            <a:r>
              <a:rPr lang="en-US" dirty="0" smtClean="0"/>
              <a:t>What’s in a </a:t>
            </a:r>
            <a:r>
              <a:rPr lang="en-US" dirty="0" err="1" smtClean="0"/>
              <a:t>selfie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-24032" y="1773991"/>
            <a:ext cx="9220932" cy="5028520"/>
            <a:chOff x="-24032" y="1773991"/>
            <a:chExt cx="9220932" cy="5028520"/>
          </a:xfrm>
        </p:grpSpPr>
        <p:sp>
          <p:nvSpPr>
            <p:cNvPr id="5" name="TextBox 4"/>
            <p:cNvSpPr txBox="1"/>
            <p:nvPr/>
          </p:nvSpPr>
          <p:spPr>
            <a:xfrm>
              <a:off x="6829217" y="1773991"/>
              <a:ext cx="19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FFFFFF"/>
                  </a:solidFill>
                  <a:latin typeface="Arial"/>
                  <a:cs typeface="Arial"/>
                </a:rPr>
                <a:t>Personal information</a:t>
              </a:r>
              <a:endParaRPr lang="en-GB" sz="24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65056" y="1883599"/>
              <a:ext cx="19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FFFFFF"/>
                  </a:solidFill>
                  <a:latin typeface="Arial"/>
                  <a:cs typeface="Arial"/>
                </a:rPr>
                <a:t>A story?</a:t>
              </a:r>
              <a:endParaRPr lang="en-GB" sz="24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5292" y="2941790"/>
              <a:ext cx="19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FFFFFF"/>
                  </a:solidFill>
                  <a:latin typeface="Arial"/>
                  <a:cs typeface="Arial"/>
                </a:rPr>
                <a:t>A message?</a:t>
              </a:r>
              <a:endParaRPr lang="en-GB" sz="24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4203" y="4373228"/>
              <a:ext cx="20549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FFFFFF"/>
                  </a:solidFill>
                  <a:latin typeface="Arial"/>
                  <a:cs typeface="Arial"/>
                </a:rPr>
                <a:t>A challenge?</a:t>
              </a:r>
              <a:endParaRPr lang="en-GB" sz="24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72976" y="4751335"/>
              <a:ext cx="19710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FFFFFF"/>
                  </a:solidFill>
                  <a:latin typeface="Arial"/>
                  <a:cs typeface="Arial"/>
                </a:rPr>
                <a:t>Creates an impression/affects online reputation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68708" y="3306106"/>
              <a:ext cx="19281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FFFFFF"/>
                  </a:solidFill>
                  <a:latin typeface="Arial"/>
                  <a:cs typeface="Arial"/>
                </a:rPr>
                <a:t>An invitation to contact or comment?</a:t>
              </a:r>
              <a:endParaRPr lang="en-GB" sz="24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24032" y="5764864"/>
              <a:ext cx="25512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FFFFFF"/>
                  </a:solidFill>
                  <a:latin typeface="Arial"/>
                  <a:cs typeface="Arial"/>
                </a:rPr>
                <a:t>Geotagging data</a:t>
              </a:r>
              <a:endParaRPr lang="en-GB" sz="24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64167" y="6340846"/>
              <a:ext cx="2804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FFFFFF"/>
                  </a:solidFill>
                  <a:latin typeface="Arial"/>
                  <a:cs typeface="Arial"/>
                </a:rPr>
                <a:t>Reality or fantasy?</a:t>
              </a:r>
              <a:endParaRPr lang="en-GB" sz="24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129152" y="2352331"/>
              <a:ext cx="1854270" cy="659557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026410" y="3282402"/>
              <a:ext cx="1866795" cy="183588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1949450" y="4142411"/>
              <a:ext cx="1260655" cy="434672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1" idx="0"/>
            </p:cNvCxnSpPr>
            <p:nvPr/>
          </p:nvCxnSpPr>
          <p:spPr>
            <a:xfrm flipV="1">
              <a:off x="1251595" y="4645123"/>
              <a:ext cx="1696711" cy="1119741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2" idx="0"/>
            </p:cNvCxnSpPr>
            <p:nvPr/>
          </p:nvCxnSpPr>
          <p:spPr>
            <a:xfrm flipV="1">
              <a:off x="3166496" y="4645124"/>
              <a:ext cx="915773" cy="1695722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6164972" y="4645124"/>
              <a:ext cx="1039116" cy="70746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6520292" y="3760932"/>
              <a:ext cx="709183" cy="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5614266" y="2222154"/>
              <a:ext cx="1151999" cy="7826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115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7253"/>
            <a:ext cx="8229600" cy="649777"/>
          </a:xfrm>
        </p:spPr>
        <p:txBody>
          <a:bodyPr>
            <a:noAutofit/>
          </a:bodyPr>
          <a:lstStyle/>
          <a:p>
            <a:r>
              <a:rPr lang="en-US" sz="4400" dirty="0" smtClean="0"/>
              <a:t>Is seeing always believing?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" y="1659834"/>
            <a:ext cx="7225748" cy="481716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79989" y="1631950"/>
            <a:ext cx="7477125" cy="5057774"/>
            <a:chOff x="579989" y="1631950"/>
            <a:chExt cx="7477125" cy="5057774"/>
          </a:xfrm>
        </p:grpSpPr>
        <p:sp>
          <p:nvSpPr>
            <p:cNvPr id="4" name="Rectangle 3"/>
            <p:cNvSpPr/>
            <p:nvPr/>
          </p:nvSpPr>
          <p:spPr>
            <a:xfrm>
              <a:off x="579989" y="1631950"/>
              <a:ext cx="7477125" cy="2482850"/>
            </a:xfrm>
            <a:prstGeom prst="rect">
              <a:avLst/>
            </a:prstGeom>
            <a:solidFill>
              <a:srgbClr val="009D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79989" y="4054475"/>
              <a:ext cx="2941086" cy="2482850"/>
            </a:xfrm>
            <a:prstGeom prst="rect">
              <a:avLst/>
            </a:prstGeom>
            <a:solidFill>
              <a:srgbClr val="009D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238750" y="4042670"/>
              <a:ext cx="2742820" cy="2482850"/>
            </a:xfrm>
            <a:prstGeom prst="rect">
              <a:avLst/>
            </a:prstGeom>
            <a:solidFill>
              <a:srgbClr val="009D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5039" y="6045199"/>
              <a:ext cx="2941086" cy="644525"/>
            </a:xfrm>
            <a:prstGeom prst="rect">
              <a:avLst/>
            </a:prstGeom>
            <a:solidFill>
              <a:srgbClr val="009D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768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7853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Is seeing always believing?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5271" y="1783926"/>
            <a:ext cx="1803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9DE0"/>
                </a:solidFill>
                <a:latin typeface="Arial"/>
                <a:cs typeface="Arial"/>
              </a:rPr>
              <a:t>Real </a:t>
            </a:r>
            <a:r>
              <a:rPr lang="en-GB" sz="2000" dirty="0" err="1" smtClean="0">
                <a:solidFill>
                  <a:srgbClr val="009DE0"/>
                </a:solidFill>
                <a:latin typeface="Arial"/>
                <a:cs typeface="Arial"/>
              </a:rPr>
              <a:t>selfie</a:t>
            </a:r>
            <a:endParaRPr lang="en-GB" sz="2000" dirty="0">
              <a:solidFill>
                <a:srgbClr val="009DE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61574" y="1793532"/>
            <a:ext cx="1827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9DE0"/>
                </a:solidFill>
                <a:latin typeface="Arial"/>
                <a:cs typeface="Arial"/>
              </a:rPr>
              <a:t>Edited </a:t>
            </a:r>
            <a:r>
              <a:rPr lang="en-GB" sz="2000" dirty="0" err="1" smtClean="0">
                <a:solidFill>
                  <a:srgbClr val="009DE0"/>
                </a:solidFill>
                <a:latin typeface="Arial"/>
                <a:cs typeface="Arial"/>
              </a:rPr>
              <a:t>selfie</a:t>
            </a:r>
            <a:endParaRPr lang="en-GB" sz="2000" dirty="0">
              <a:solidFill>
                <a:srgbClr val="009DE0"/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7538" y="2397331"/>
            <a:ext cx="2714246" cy="3518906"/>
          </a:xfrm>
          <a:prstGeom prst="rect">
            <a:avLst/>
          </a:prstGeom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3875231" y="2565323"/>
            <a:ext cx="5086700" cy="2904879"/>
            <a:chOff x="3875231" y="2565323"/>
            <a:chExt cx="5086700" cy="2904879"/>
          </a:xfrm>
        </p:grpSpPr>
        <p:sp>
          <p:nvSpPr>
            <p:cNvPr id="8" name="TextBox 7"/>
            <p:cNvSpPr txBox="1"/>
            <p:nvPr/>
          </p:nvSpPr>
          <p:spPr>
            <a:xfrm>
              <a:off x="3875231" y="2565323"/>
              <a:ext cx="13923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009DE0"/>
                  </a:solidFill>
                  <a:latin typeface="Arial"/>
                  <a:cs typeface="Arial"/>
                </a:rPr>
                <a:t>Hair colour changed</a:t>
              </a:r>
              <a:endParaRPr lang="en-GB" sz="1400" dirty="0">
                <a:solidFill>
                  <a:srgbClr val="009DE0"/>
                </a:solidFill>
                <a:latin typeface="Arial"/>
                <a:cs typeface="Arial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03982" y="3508951"/>
              <a:ext cx="13923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009DE0"/>
                  </a:solidFill>
                  <a:latin typeface="Arial"/>
                  <a:cs typeface="Arial"/>
                </a:rPr>
                <a:t>Face shape made slimmer</a:t>
              </a:r>
              <a:endParaRPr lang="en-GB" sz="1400" dirty="0">
                <a:solidFill>
                  <a:srgbClr val="009DE0"/>
                </a:solidFill>
                <a:latin typeface="Arial"/>
                <a:cs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65162" y="4731538"/>
              <a:ext cx="119105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009DE0"/>
                  </a:solidFill>
                  <a:latin typeface="Arial"/>
                  <a:cs typeface="Arial"/>
                </a:rPr>
                <a:t>Skin smoothed out</a:t>
              </a:r>
              <a:endParaRPr lang="en-GB" sz="1400" dirty="0">
                <a:solidFill>
                  <a:srgbClr val="009DE0"/>
                </a:solidFill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69624" y="3095333"/>
              <a:ext cx="13923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009DE0"/>
                  </a:solidFill>
                  <a:latin typeface="Arial"/>
                  <a:cs typeface="Arial"/>
                </a:rPr>
                <a:t>Eyes are whiter</a:t>
              </a:r>
              <a:endParaRPr lang="en-GB" sz="1400" dirty="0">
                <a:solidFill>
                  <a:srgbClr val="009DE0"/>
                </a:solidFill>
                <a:latin typeface="Arial"/>
                <a:cs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834987" y="4207090"/>
              <a:ext cx="10148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009DE0"/>
                  </a:solidFill>
                  <a:latin typeface="Arial"/>
                  <a:cs typeface="Arial"/>
                </a:rPr>
                <a:t>Makeup added</a:t>
              </a:r>
              <a:endParaRPr lang="en-GB" sz="1400" dirty="0">
                <a:solidFill>
                  <a:srgbClr val="009DE0"/>
                </a:solidFill>
                <a:latin typeface="Arial"/>
                <a:cs typeface="Arial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6953639" y="3435072"/>
              <a:ext cx="895229" cy="183481"/>
            </a:xfrm>
            <a:prstGeom prst="line">
              <a:avLst/>
            </a:prstGeom>
            <a:ln>
              <a:solidFill>
                <a:srgbClr val="009DE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6624661" y="4316555"/>
              <a:ext cx="1224206" cy="65913"/>
            </a:xfrm>
            <a:prstGeom prst="line">
              <a:avLst/>
            </a:prstGeom>
            <a:ln>
              <a:solidFill>
                <a:srgbClr val="009DE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5024387" y="3836637"/>
              <a:ext cx="1559136" cy="1069617"/>
            </a:xfrm>
            <a:prstGeom prst="line">
              <a:avLst/>
            </a:prstGeom>
            <a:ln>
              <a:solidFill>
                <a:srgbClr val="009DE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5399133" y="3858384"/>
              <a:ext cx="691438" cy="119828"/>
            </a:xfrm>
            <a:prstGeom prst="line">
              <a:avLst/>
            </a:prstGeom>
            <a:ln>
              <a:solidFill>
                <a:srgbClr val="009DE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5024387" y="2848401"/>
              <a:ext cx="1066184" cy="96603"/>
            </a:xfrm>
            <a:prstGeom prst="line">
              <a:avLst/>
            </a:prstGeom>
            <a:ln>
              <a:solidFill>
                <a:srgbClr val="009DE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7" name="Picture 2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405" y="2397331"/>
            <a:ext cx="2678304" cy="351890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559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/>
          <p:cNvSpPr/>
          <p:nvPr/>
        </p:nvSpPr>
        <p:spPr>
          <a:xfrm>
            <a:off x="-629729" y="1104742"/>
            <a:ext cx="7263441" cy="2156604"/>
          </a:xfrm>
          <a:prstGeom prst="parallelogram">
            <a:avLst/>
          </a:prstGeom>
          <a:solidFill>
            <a:srgbClr val="009D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915" y="76172"/>
            <a:ext cx="3975431" cy="1143000"/>
          </a:xfrm>
        </p:spPr>
        <p:txBody>
          <a:bodyPr/>
          <a:lstStyle/>
          <a:p>
            <a:r>
              <a:rPr lang="en-US" dirty="0" smtClean="0"/>
              <a:t>Online Content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3311" y="1198245"/>
            <a:ext cx="1803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Arial"/>
                <a:cs typeface="Arial"/>
              </a:rPr>
              <a:t>Advice</a:t>
            </a:r>
            <a:endParaRPr lang="en-GB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3311" y="1753413"/>
            <a:ext cx="59316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Arial"/>
                <a:cs typeface="Arial"/>
              </a:rPr>
              <a:t>Discuss online experiences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Arial"/>
                <a:cs typeface="Arial"/>
              </a:rPr>
              <a:t>Critical thinking is key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Arial"/>
                <a:cs typeface="Arial"/>
              </a:rPr>
              <a:t>How does what they see impact on how they feel?</a:t>
            </a:r>
            <a:endParaRPr lang="en-GB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727275" y="3171729"/>
            <a:ext cx="44167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9DE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>
                <a:solidFill>
                  <a:srgbClr val="F68121"/>
                </a:solidFill>
              </a:rPr>
              <a:t>Online Conduct</a:t>
            </a:r>
            <a:endParaRPr lang="en-US" dirty="0">
              <a:solidFill>
                <a:srgbClr val="F68121"/>
              </a:solidFill>
            </a:endParaRPr>
          </a:p>
        </p:txBody>
      </p:sp>
      <p:sp>
        <p:nvSpPr>
          <p:cNvPr id="9" name="Parallelogram 8"/>
          <p:cNvSpPr/>
          <p:nvPr/>
        </p:nvSpPr>
        <p:spPr>
          <a:xfrm>
            <a:off x="2514875" y="4070140"/>
            <a:ext cx="7263441" cy="2156604"/>
          </a:xfrm>
          <a:prstGeom prst="parallelogram">
            <a:avLst/>
          </a:prstGeom>
          <a:solidFill>
            <a:srgbClr val="F681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191132" y="4209551"/>
            <a:ext cx="1803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Arial"/>
                <a:cs typeface="Arial"/>
              </a:rPr>
              <a:t>Advice</a:t>
            </a:r>
            <a:endParaRPr lang="en-GB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91132" y="4728168"/>
            <a:ext cx="78817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Arial"/>
                <a:cs typeface="Arial"/>
              </a:rPr>
              <a:t>Think before you post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Arial"/>
                <a:cs typeface="Arial"/>
              </a:rPr>
              <a:t>How do their photos affect others?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Arial"/>
                <a:cs typeface="Arial"/>
              </a:rPr>
              <a:t>Build an online reputation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Arial"/>
                <a:cs typeface="Arial"/>
              </a:rPr>
              <a:t>Use privacy settings on social media</a:t>
            </a:r>
            <a:endParaRPr lang="en-GB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0761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/>
          <p:cNvSpPr/>
          <p:nvPr/>
        </p:nvSpPr>
        <p:spPr>
          <a:xfrm>
            <a:off x="50336" y="817253"/>
            <a:ext cx="5205046" cy="6040747"/>
          </a:xfrm>
          <a:prstGeom prst="parallelogram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7638" y="665771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9DE0"/>
                </a:solidFill>
              </a:rPr>
              <a:t>Online Contact</a:t>
            </a:r>
            <a:endParaRPr lang="en-US" sz="4000" dirty="0">
              <a:solidFill>
                <a:srgbClr val="009DE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39105" y="1634419"/>
            <a:ext cx="1803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9DE0"/>
                </a:solidFill>
                <a:latin typeface="Arial"/>
                <a:cs typeface="Arial"/>
              </a:rPr>
              <a:t>Advice</a:t>
            </a:r>
            <a:endParaRPr lang="en-GB" sz="2400" dirty="0">
              <a:solidFill>
                <a:srgbClr val="009DE0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1154" y="2253502"/>
            <a:ext cx="3609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9DE0"/>
                </a:solidFill>
                <a:latin typeface="Arial"/>
                <a:cs typeface="Arial"/>
              </a:rPr>
              <a:t>How many friends and followers?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5382" y="2272555"/>
            <a:ext cx="3399228" cy="29350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6859" y="587020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 smtClean="0">
                <a:solidFill>
                  <a:srgbClr val="009DE0"/>
                </a:solidFill>
                <a:latin typeface="Arial"/>
                <a:cs typeface="Arial"/>
              </a:rPr>
              <a:t>Geotagging</a:t>
            </a:r>
            <a:r>
              <a:rPr lang="en-GB" sz="2000" dirty="0" smtClean="0">
                <a:solidFill>
                  <a:srgbClr val="009DE0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009DE0"/>
                </a:solidFill>
                <a:latin typeface="Arial"/>
                <a:cs typeface="Arial"/>
              </a:rPr>
              <a:t>and </a:t>
            </a:r>
            <a:r>
              <a:rPr lang="en-GB" sz="2000" dirty="0" err="1">
                <a:solidFill>
                  <a:srgbClr val="009DE0"/>
                </a:solidFill>
                <a:latin typeface="Arial"/>
                <a:cs typeface="Arial"/>
              </a:rPr>
              <a:t>geolocation</a:t>
            </a:r>
            <a:r>
              <a:rPr lang="en-GB" sz="2000" dirty="0">
                <a:solidFill>
                  <a:srgbClr val="009DE0"/>
                </a:solidFill>
                <a:latin typeface="Arial"/>
                <a:cs typeface="Arial"/>
              </a:rPr>
              <a:t> </a:t>
            </a:r>
            <a:r>
              <a:rPr lang="en-GB" sz="2000" dirty="0" smtClean="0">
                <a:solidFill>
                  <a:srgbClr val="009DE0"/>
                </a:solidFill>
                <a:latin typeface="Arial"/>
                <a:cs typeface="Arial"/>
              </a:rPr>
              <a:t>settings</a:t>
            </a:r>
            <a:endParaRPr lang="en-GB" sz="2000" dirty="0">
              <a:solidFill>
                <a:srgbClr val="009DE0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8436" y="3112870"/>
            <a:ext cx="35656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9DE0"/>
                </a:solidFill>
                <a:latin typeface="Arial"/>
                <a:cs typeface="Arial"/>
              </a:rPr>
              <a:t>Look after personal information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766735" y="3972238"/>
            <a:ext cx="35854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9DE0"/>
                </a:solidFill>
                <a:latin typeface="Arial"/>
                <a:cs typeface="Arial"/>
              </a:rPr>
              <a:t>Why someone may make contact</a:t>
            </a:r>
          </a:p>
        </p:txBody>
      </p:sp>
      <p:sp>
        <p:nvSpPr>
          <p:cNvPr id="7" name="Rectangle 6"/>
          <p:cNvSpPr/>
          <p:nvPr/>
        </p:nvSpPr>
        <p:spPr>
          <a:xfrm>
            <a:off x="548310" y="4888620"/>
            <a:ext cx="36368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9DE0"/>
                </a:solidFill>
                <a:latin typeface="Arial"/>
                <a:cs typeface="Arial"/>
              </a:rPr>
              <a:t>Report and block offensive images, messages or users</a:t>
            </a:r>
          </a:p>
        </p:txBody>
      </p:sp>
    </p:spTree>
    <p:extLst>
      <p:ext uri="{BB962C8B-B14F-4D97-AF65-F5344CB8AC3E}">
        <p14:creationId xmlns:p14="http://schemas.microsoft.com/office/powerpoint/2010/main" val="4065533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450</Words>
  <Application>Microsoft Office PowerPoint</Application>
  <PresentationFormat>On-screen Show (4:3)</PresentationFormat>
  <Paragraphs>91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The Power of Image</vt:lpstr>
      <vt:lpstr>PowerPoint Presentation</vt:lpstr>
      <vt:lpstr>Did you know…</vt:lpstr>
      <vt:lpstr>Why do people share images?</vt:lpstr>
      <vt:lpstr>What’s in a selfie?</vt:lpstr>
      <vt:lpstr>PowerPoint Presentation</vt:lpstr>
      <vt:lpstr>Is seeing always believing?</vt:lpstr>
      <vt:lpstr>Online Content</vt:lpstr>
      <vt:lpstr>Online Contact</vt:lpstr>
      <vt:lpstr>Sexting</vt:lpstr>
      <vt:lpstr>PowerPoint Presentation</vt:lpstr>
      <vt:lpstr>What can I do right now?</vt:lpstr>
      <vt:lpstr>Want more information?</vt:lpstr>
      <vt:lpstr>PowerPoint Presentation</vt:lpstr>
    </vt:vector>
  </TitlesOfParts>
  <Company>Contrapositive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Power of Image</dc:title>
  <dc:creator>Julian Thomas</dc:creator>
  <cp:lastModifiedBy>Hannah Broadbent</cp:lastModifiedBy>
  <cp:revision>33</cp:revision>
  <dcterms:created xsi:type="dcterms:W3CDTF">2016-12-02T13:04:14Z</dcterms:created>
  <dcterms:modified xsi:type="dcterms:W3CDTF">2017-01-11T16:09:48Z</dcterms:modified>
</cp:coreProperties>
</file>